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5" r:id="rId3"/>
    <p:sldId id="266" r:id="rId4"/>
    <p:sldId id="269" r:id="rId5"/>
    <p:sldId id="267" r:id="rId6"/>
    <p:sldId id="259" r:id="rId7"/>
    <p:sldId id="271" r:id="rId8"/>
    <p:sldId id="290" r:id="rId9"/>
    <p:sldId id="286" r:id="rId10"/>
    <p:sldId id="301" r:id="rId11"/>
    <p:sldId id="272" r:id="rId12"/>
    <p:sldId id="285" r:id="rId13"/>
    <p:sldId id="273" r:id="rId14"/>
    <p:sldId id="287" r:id="rId15"/>
    <p:sldId id="274" r:id="rId16"/>
    <p:sldId id="291" r:id="rId17"/>
    <p:sldId id="278" r:id="rId18"/>
    <p:sldId id="300" r:id="rId19"/>
    <p:sldId id="292" r:id="rId20"/>
    <p:sldId id="295" r:id="rId21"/>
    <p:sldId id="296" r:id="rId22"/>
    <p:sldId id="297" r:id="rId23"/>
    <p:sldId id="299" r:id="rId24"/>
    <p:sldId id="270" r:id="rId25"/>
  </p:sldIdLst>
  <p:sldSz cx="12192000" cy="6858000"/>
  <p:notesSz cx="6858000" cy="9144000"/>
  <p:embeddedFontLst>
    <p:embeddedFont>
      <p:font typeface="맑은 고딕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7D56"/>
    <a:srgbClr val="ED8137"/>
    <a:srgbClr val="FFEEC9"/>
    <a:srgbClr val="FFF9EB"/>
    <a:srgbClr val="FEDD6A"/>
    <a:srgbClr val="597D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734" autoAdjust="0"/>
  </p:normalViewPr>
  <p:slideViewPr>
    <p:cSldViewPr snapToGrid="0">
      <p:cViewPr>
        <p:scale>
          <a:sx n="75" d="100"/>
          <a:sy n="75" d="100"/>
        </p:scale>
        <p:origin x="-1338" y="-8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-2744" y="-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A8EFA-2EE2-4851-9CBC-CE72F8CFD875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C95B6-CF42-4C7D-A8A8-3C708ED488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6582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BA472-2BF9-4578-93B6-B7A555B05761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73D86-8F47-47C6-B049-28645F8FA8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221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73D86-8F47-47C6-B049-28645F8FA8D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73D86-8F47-47C6-B049-28645F8FA8D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73D86-8F47-47C6-B049-28645F8FA8D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73D86-8F47-47C6-B049-28645F8FA8D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a45ef2934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g4a45ef2934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4a45ef2934_2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a45ef2934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g4a45ef2934_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4a45ef2934_2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4CDB-AAF1-4E6D-BBB1-350C67BFA9DC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02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4CDB-AAF1-4E6D-BBB1-350C67BFA9DC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49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4CDB-AAF1-4E6D-BBB1-350C67BFA9DC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6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4CDB-AAF1-4E6D-BBB1-350C67BFA9DC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390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4CDB-AAF1-4E6D-BBB1-350C67BFA9DC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4CDB-AAF1-4E6D-BBB1-350C67BFA9DC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48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4CDB-AAF1-4E6D-BBB1-350C67BFA9DC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40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4CDB-AAF1-4E6D-BBB1-350C67BFA9DC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528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4CDB-AAF1-4E6D-BBB1-350C67BFA9DC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83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4CDB-AAF1-4E6D-BBB1-350C67BFA9DC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80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4CDB-AAF1-4E6D-BBB1-350C67BFA9DC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44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F4CDB-AAF1-4E6D-BBB1-350C67BFA9DC}" type="datetimeFigureOut">
              <a:rPr lang="ko-KR" altLang="en-US" smtClean="0"/>
              <a:pPr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03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23826" y="161924"/>
            <a:ext cx="7645087" cy="1533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 smtClean="0">
                <a:solidFill>
                  <a:srgbClr val="FFC000"/>
                </a:solidFill>
                <a:latin typeface="210 나무굴림 B"/>
                <a:ea typeface="08서울남산체 B"/>
              </a:rPr>
              <a:t>시장바구니</a:t>
            </a:r>
            <a:r>
              <a:rPr lang="en-US" altLang="ko-KR" sz="5400" dirty="0" smtClean="0">
                <a:solidFill>
                  <a:srgbClr val="FFC000"/>
                </a:solidFill>
                <a:latin typeface="210 나무굴림 B"/>
                <a:ea typeface="08서울남산체 B"/>
              </a:rPr>
              <a:t>,</a:t>
            </a:r>
            <a:r>
              <a:rPr lang="ko-KR" altLang="en-US" sz="5400" dirty="0" smtClean="0">
                <a:solidFill>
                  <a:srgbClr val="FFC000"/>
                </a:solidFill>
                <a:latin typeface="210 나무굴림 B"/>
                <a:ea typeface="08서울남산체 B"/>
              </a:rPr>
              <a:t> 시바</a:t>
            </a:r>
            <a:r>
              <a:rPr lang="en-US" altLang="ko-KR" sz="5400" dirty="0" smtClean="0">
                <a:solidFill>
                  <a:srgbClr val="FFC000"/>
                </a:solidFill>
                <a:latin typeface="210 나무굴림 B"/>
                <a:ea typeface="08서울남산체 B"/>
              </a:rPr>
              <a:t>(</a:t>
            </a:r>
            <a:r>
              <a:rPr lang="en-US" altLang="ko-KR" sz="5400" dirty="0" err="1" smtClean="0">
                <a:solidFill>
                  <a:srgbClr val="FFC000"/>
                </a:solidFill>
                <a:latin typeface="210 나무굴림 B"/>
                <a:ea typeface="08서울남산체 B"/>
              </a:rPr>
              <a:t>Siba</a:t>
            </a:r>
            <a:r>
              <a:rPr lang="en-US" altLang="ko-KR" sz="5400" dirty="0" smtClean="0">
                <a:solidFill>
                  <a:srgbClr val="FFC000"/>
                </a:solidFill>
                <a:latin typeface="210 나무굴림 B"/>
                <a:ea typeface="08서울남산체 B"/>
              </a:rPr>
              <a:t>)</a:t>
            </a:r>
            <a:endParaRPr lang="ko-KR" altLang="en-US" sz="5400" dirty="0">
              <a:solidFill>
                <a:srgbClr val="FFC000"/>
              </a:solidFill>
              <a:latin typeface="210 나무굴림 B"/>
              <a:ea typeface="08서울남산체 B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67000" y="5815695"/>
            <a:ext cx="9334501" cy="859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rgbClr val="FFC000"/>
                </a:solidFill>
                <a:latin typeface="+mn-ea"/>
              </a:rPr>
              <a:t>A</a:t>
            </a:r>
            <a:r>
              <a:rPr lang="ko-KR" altLang="en-US" sz="4400" dirty="0" smtClean="0">
                <a:solidFill>
                  <a:srgbClr val="FFC000"/>
                </a:solidFill>
                <a:latin typeface="+mn-ea"/>
              </a:rPr>
              <a:t>조 권병준 </a:t>
            </a:r>
            <a:r>
              <a:rPr lang="ko-KR" altLang="en-US" sz="4400" dirty="0" err="1" smtClean="0">
                <a:solidFill>
                  <a:srgbClr val="FFC000"/>
                </a:solidFill>
                <a:latin typeface="+mn-ea"/>
              </a:rPr>
              <a:t>정나예</a:t>
            </a:r>
            <a:r>
              <a:rPr lang="ko-KR" altLang="en-US" sz="4400" dirty="0" smtClean="0">
                <a:solidFill>
                  <a:srgbClr val="FFC000"/>
                </a:solidFill>
                <a:latin typeface="+mn-ea"/>
              </a:rPr>
              <a:t> 고영승 박선희</a:t>
            </a:r>
            <a:endParaRPr lang="ko-KR" altLang="en-US" sz="4400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002993" y="2405342"/>
            <a:ext cx="2298247" cy="2298247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13" name="직사각형 12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EEC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EEC9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562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12237358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-Backend </a:t>
            </a:r>
            <a:r>
              <a:rPr lang="en-US" altLang="ko-KR" sz="2000" dirty="0" err="1" smtClean="0">
                <a:solidFill>
                  <a:schemeClr val="bg1"/>
                </a:solidFill>
                <a:latin typeface="+mj-lt"/>
                <a:ea typeface="08서울남산체 B"/>
              </a:rPr>
              <a:t>sibaapp-api</a:t>
            </a:r>
            <a:r>
              <a:rPr lang="en-US" altLang="ko-KR" sz="2000" dirty="0" smtClean="0">
                <a:solidFill>
                  <a:schemeClr val="bg1"/>
                </a:solidFill>
                <a:latin typeface="+mj-lt"/>
                <a:ea typeface="08서울남산체 B"/>
              </a:rPr>
              <a:t> - FoodController.java / MainActivity.java</a:t>
            </a:r>
            <a:endParaRPr lang="ko-KR" altLang="en-US" sz="2000" dirty="0">
              <a:solidFill>
                <a:schemeClr val="bg1"/>
              </a:solidFill>
              <a:latin typeface="+mj-lt"/>
              <a:ea typeface="08서울남산체 B"/>
            </a:endParaRPr>
          </a:p>
        </p:txBody>
      </p:sp>
      <p:grpSp>
        <p:nvGrpSpPr>
          <p:cNvPr id="2" name="그룹 37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39" name="직사각형 38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EEC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EEC9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09899"/>
            <a:ext cx="6304071" cy="3452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00" y="4872039"/>
            <a:ext cx="762000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86071" y="1424893"/>
            <a:ext cx="6345129" cy="3447146"/>
            <a:chOff x="1986071" y="1424893"/>
            <a:chExt cx="6345129" cy="3447146"/>
          </a:xfrm>
        </p:grpSpPr>
        <p:sp>
          <p:nvSpPr>
            <p:cNvPr id="3" name="직사각형 2"/>
            <p:cNvSpPr/>
            <p:nvPr/>
          </p:nvSpPr>
          <p:spPr>
            <a:xfrm>
              <a:off x="1986071" y="1424893"/>
              <a:ext cx="2116029" cy="2857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32170" y="2798986"/>
              <a:ext cx="2331930" cy="3887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>
              <a:stCxn id="3" idx="3"/>
            </p:cNvCxnSpPr>
            <p:nvPr/>
          </p:nvCxnSpPr>
          <p:spPr>
            <a:xfrm>
              <a:off x="4102100" y="1567768"/>
              <a:ext cx="42291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864100" y="2993343"/>
              <a:ext cx="34671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8331200" y="1567768"/>
              <a:ext cx="0" cy="33042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/>
          <p:cNvSpPr/>
          <p:nvPr/>
        </p:nvSpPr>
        <p:spPr>
          <a:xfrm>
            <a:off x="6438900" y="5738814"/>
            <a:ext cx="3898900" cy="481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6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11800495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-http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통신  </a:t>
            </a:r>
            <a:r>
              <a:rPr lang="en-US" altLang="ko-KR" sz="2000" b="1" dirty="0" smtClean="0">
                <a:solidFill>
                  <a:schemeClr val="bg1"/>
                </a:solidFill>
                <a:latin typeface="+mj-lt"/>
                <a:ea typeface="08서울남산체 B"/>
              </a:rPr>
              <a:t>MainActivity.java, HttpAsyncTask.java </a:t>
            </a:r>
            <a:endParaRPr lang="ko-KR" altLang="en-US" sz="2000" b="1" dirty="0">
              <a:solidFill>
                <a:schemeClr val="bg1"/>
              </a:solidFill>
              <a:latin typeface="+mj-lt"/>
              <a:ea typeface="08서울남산체 B"/>
            </a:endParaRPr>
          </a:p>
        </p:txBody>
      </p:sp>
      <p:grpSp>
        <p:nvGrpSpPr>
          <p:cNvPr id="2" name="그룹 37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39" name="직사각형 38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EEC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EEC9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358" y="1354169"/>
            <a:ext cx="3447141" cy="492795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3" y="1354169"/>
            <a:ext cx="5438775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447800" y="3729246"/>
            <a:ext cx="6090558" cy="550654"/>
            <a:chOff x="1447800" y="3729246"/>
            <a:chExt cx="6090558" cy="550654"/>
          </a:xfrm>
        </p:grpSpPr>
        <p:sp>
          <p:nvSpPr>
            <p:cNvPr id="6" name="직사각형 5"/>
            <p:cNvSpPr/>
            <p:nvPr/>
          </p:nvSpPr>
          <p:spPr>
            <a:xfrm>
              <a:off x="1447800" y="3729246"/>
              <a:ext cx="2336800" cy="5506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화살표 연결선 7"/>
            <p:cNvCxnSpPr>
              <a:stCxn id="6" idx="3"/>
            </p:cNvCxnSpPr>
            <p:nvPr/>
          </p:nvCxnSpPr>
          <p:spPr>
            <a:xfrm>
              <a:off x="3784600" y="4004573"/>
              <a:ext cx="375375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693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4376058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-DB</a:t>
            </a:r>
            <a:r>
              <a:rPr lang="en-US" altLang="ko-KR" sz="4400" b="1" dirty="0" smtClean="0">
                <a:solidFill>
                  <a:schemeClr val="bg1"/>
                </a:solidFill>
                <a:ea typeface="08서울남산체 B"/>
              </a:rPr>
              <a:t> </a:t>
            </a:r>
            <a:endParaRPr lang="ko-KR" altLang="en-US" sz="4400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grpSp>
        <p:nvGrpSpPr>
          <p:cNvPr id="2" name="그룹 37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39" name="직사각형 38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EEC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EEC9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09" y="1185868"/>
            <a:ext cx="6999289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0" y="2509843"/>
            <a:ext cx="6999289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2" y="1185868"/>
            <a:ext cx="4638675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57702" y="364641"/>
            <a:ext cx="7353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HttpAsyncTask.java, IngreCateDAO.java, SibaDbHelper.java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4363" y="2946400"/>
            <a:ext cx="6430737" cy="2933700"/>
            <a:chOff x="84363" y="2946400"/>
            <a:chExt cx="6430737" cy="2933700"/>
          </a:xfrm>
        </p:grpSpPr>
        <p:sp>
          <p:nvSpPr>
            <p:cNvPr id="5" name="직사각형 4"/>
            <p:cNvSpPr/>
            <p:nvPr/>
          </p:nvSpPr>
          <p:spPr>
            <a:xfrm>
              <a:off x="84363" y="5461000"/>
              <a:ext cx="4246337" cy="419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>
              <a:stCxn id="5" idx="3"/>
            </p:cNvCxnSpPr>
            <p:nvPr/>
          </p:nvCxnSpPr>
          <p:spPr>
            <a:xfrm>
              <a:off x="4330700" y="5670550"/>
              <a:ext cx="9398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 flipV="1">
              <a:off x="5270500" y="2946400"/>
              <a:ext cx="1244600" cy="27241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7950200" y="2095500"/>
            <a:ext cx="1460500" cy="1866900"/>
            <a:chOff x="7950200" y="2095500"/>
            <a:chExt cx="1460500" cy="1866900"/>
          </a:xfrm>
        </p:grpSpPr>
        <p:cxnSp>
          <p:nvCxnSpPr>
            <p:cNvPr id="15" name="직선 화살표 연결선 14"/>
            <p:cNvCxnSpPr/>
            <p:nvPr/>
          </p:nvCxnSpPr>
          <p:spPr>
            <a:xfrm flipH="1" flipV="1">
              <a:off x="8686800" y="2095500"/>
              <a:ext cx="38100" cy="14859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7950200" y="3581405"/>
              <a:ext cx="1460500" cy="3809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98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내냉장고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3043" y="1079500"/>
            <a:ext cx="2818607" cy="52768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57842" y="21772"/>
            <a:ext cx="12034158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화면구성</a:t>
            </a:r>
            <a:r>
              <a:rPr lang="en-US" altLang="ko-KR" sz="2000" b="1" dirty="0" smtClean="0"/>
              <a:t>HomeActivity.java, BottomNavigationBehavior.java</a:t>
            </a:r>
            <a:endParaRPr lang="ko-KR" altLang="en-US" sz="2000" b="1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170" y="1100185"/>
            <a:ext cx="6952990" cy="5483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11667" y="5837767"/>
            <a:ext cx="2802466" cy="584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916" y="1276350"/>
            <a:ext cx="2861733" cy="4497916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3132671" y="2717800"/>
            <a:ext cx="3268131" cy="228602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3124207" y="3454400"/>
            <a:ext cx="3276599" cy="245533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3107270" y="4216400"/>
            <a:ext cx="3251199" cy="33867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149602" y="4809067"/>
            <a:ext cx="3259666" cy="169333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32666" y="2463800"/>
            <a:ext cx="221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냉장고 </a:t>
            </a:r>
            <a:r>
              <a:rPr lang="ko-KR" altLang="en-US" b="1" dirty="0" err="1" smtClean="0"/>
              <a:t>프레그먼트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115733" y="3132666"/>
            <a:ext cx="242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메뉴추천프레그먼트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056466" y="3801532"/>
            <a:ext cx="263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메모장 </a:t>
            </a:r>
            <a:r>
              <a:rPr lang="ko-KR" altLang="en-US" b="1" dirty="0" err="1" smtClean="0"/>
              <a:t>추천프레그먼트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073403" y="4394198"/>
            <a:ext cx="242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즐겨찾기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프레그먼트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069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내냉장고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943" y="1107621"/>
            <a:ext cx="2818607" cy="52768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57842" y="21772"/>
            <a:ext cx="11665858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나의 냉장고   </a:t>
            </a:r>
            <a:r>
              <a:rPr lang="en-US" altLang="ko-KR" sz="2000" b="1" dirty="0" smtClean="0"/>
              <a:t>MyrefriFragment.java</a:t>
            </a:r>
            <a:endParaRPr lang="ko-KR" altLang="en-US" sz="2000" b="1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614" y="123373"/>
            <a:ext cx="8321402" cy="6569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292600" y="444500"/>
            <a:ext cx="5549900" cy="1206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949700" y="3594100"/>
            <a:ext cx="6146800" cy="2501900"/>
            <a:chOff x="3949700" y="3594100"/>
            <a:chExt cx="6146800" cy="2501900"/>
          </a:xfrm>
        </p:grpSpPr>
        <p:sp>
          <p:nvSpPr>
            <p:cNvPr id="3" name="직사각형 2"/>
            <p:cNvSpPr/>
            <p:nvPr/>
          </p:nvSpPr>
          <p:spPr>
            <a:xfrm>
              <a:off x="3949700" y="3594100"/>
              <a:ext cx="2041071" cy="482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/>
            <p:cNvCxnSpPr>
              <a:stCxn id="3" idx="3"/>
            </p:cNvCxnSpPr>
            <p:nvPr/>
          </p:nvCxnSpPr>
          <p:spPr>
            <a:xfrm>
              <a:off x="5990771" y="3835400"/>
              <a:ext cx="4105729" cy="22606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800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11932558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</a:t>
            </a:r>
            <a:r>
              <a:rPr lang="ko-KR" altLang="en-US" sz="4400" dirty="0" err="1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재료고르기</a:t>
            </a:r>
            <a:r>
              <a:rPr lang="en-US" altLang="ko-KR" sz="440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 </a:t>
            </a:r>
            <a:r>
              <a:rPr lang="en-US" sz="4400" b="1" smtClean="0"/>
              <a:t> </a:t>
            </a:r>
            <a:r>
              <a:rPr lang="en-US" sz="2000" b="1" dirty="0" smtClean="0"/>
              <a:t>RefriActivity.java &amp; MeetFragment.java </a:t>
            </a:r>
            <a:endParaRPr lang="ko-KR" altLang="en-US" sz="2000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" y="1173842"/>
            <a:ext cx="3068637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89" y="1034103"/>
            <a:ext cx="8113712" cy="572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1828800" y="4229100"/>
            <a:ext cx="2616200" cy="1130300"/>
            <a:chOff x="1828800" y="4229100"/>
            <a:chExt cx="2616200" cy="1130300"/>
          </a:xfrm>
        </p:grpSpPr>
        <p:sp>
          <p:nvSpPr>
            <p:cNvPr id="2" name="직사각형 1"/>
            <p:cNvSpPr/>
            <p:nvPr/>
          </p:nvSpPr>
          <p:spPr>
            <a:xfrm>
              <a:off x="1828800" y="4229100"/>
              <a:ext cx="685800" cy="647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/>
            <p:cNvCxnSpPr>
              <a:stCxn id="2" idx="3"/>
            </p:cNvCxnSpPr>
            <p:nvPr/>
          </p:nvCxnSpPr>
          <p:spPr>
            <a:xfrm>
              <a:off x="2514600" y="4552950"/>
              <a:ext cx="1930400" cy="8064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/>
          <p:cNvSpPr/>
          <p:nvPr/>
        </p:nvSpPr>
        <p:spPr>
          <a:xfrm>
            <a:off x="4102100" y="3568700"/>
            <a:ext cx="2717800" cy="546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3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900" y="1130350"/>
            <a:ext cx="4751675" cy="55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00" y="1107625"/>
            <a:ext cx="4343750" cy="56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7"/>
          <p:cNvSpPr/>
          <p:nvPr/>
        </p:nvSpPr>
        <p:spPr>
          <a:xfrm>
            <a:off x="157842" y="21772"/>
            <a:ext cx="11026625" cy="108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7.주요기능-검색결과.(1) </a:t>
            </a:r>
            <a:r>
              <a:rPr lang="ko-KR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TabPagerAdapter.java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27"/>
          <p:cNvCxnSpPr/>
          <p:nvPr/>
        </p:nvCxnSpPr>
        <p:spPr>
          <a:xfrm rot="10800000" flipH="1">
            <a:off x="57150" y="933450"/>
            <a:ext cx="12134850" cy="28575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8" name="Google Shape;298;p27"/>
          <p:cNvSpPr/>
          <p:nvPr/>
        </p:nvSpPr>
        <p:spPr>
          <a:xfrm>
            <a:off x="595700" y="1846750"/>
            <a:ext cx="3684600" cy="4472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7"/>
          <p:cNvSpPr/>
          <p:nvPr/>
        </p:nvSpPr>
        <p:spPr>
          <a:xfrm>
            <a:off x="2286325" y="1920604"/>
            <a:ext cx="1917000" cy="522900"/>
          </a:xfrm>
          <a:prstGeom prst="rect">
            <a:avLst/>
          </a:prstGeom>
          <a:noFill/>
          <a:ln w="28575" cap="flat" cmpd="sng">
            <a:solidFill>
              <a:srgbClr val="92D05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7"/>
          <p:cNvSpPr/>
          <p:nvPr/>
        </p:nvSpPr>
        <p:spPr>
          <a:xfrm>
            <a:off x="2286325" y="2669203"/>
            <a:ext cx="1917000" cy="497700"/>
          </a:xfrm>
          <a:prstGeom prst="rect">
            <a:avLst/>
          </a:prstGeom>
          <a:noFill/>
          <a:ln w="28575" cap="flat" cmpd="sng">
            <a:solidFill>
              <a:srgbClr val="92D05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7"/>
          <p:cNvSpPr/>
          <p:nvPr/>
        </p:nvSpPr>
        <p:spPr>
          <a:xfrm>
            <a:off x="2286325" y="3476575"/>
            <a:ext cx="1917000" cy="522900"/>
          </a:xfrm>
          <a:prstGeom prst="rect">
            <a:avLst/>
          </a:prstGeom>
          <a:noFill/>
          <a:ln w="28575" cap="flat" cmpd="sng">
            <a:solidFill>
              <a:srgbClr val="92D05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7"/>
          <p:cNvSpPr/>
          <p:nvPr/>
        </p:nvSpPr>
        <p:spPr>
          <a:xfrm>
            <a:off x="2286250" y="4169050"/>
            <a:ext cx="1917000" cy="522900"/>
          </a:xfrm>
          <a:prstGeom prst="rect">
            <a:avLst/>
          </a:prstGeom>
          <a:noFill/>
          <a:ln w="28575" cap="flat" cmpd="sng">
            <a:solidFill>
              <a:srgbClr val="92D05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7"/>
          <p:cNvSpPr/>
          <p:nvPr/>
        </p:nvSpPr>
        <p:spPr>
          <a:xfrm>
            <a:off x="2286325" y="4911550"/>
            <a:ext cx="1917000" cy="522900"/>
          </a:xfrm>
          <a:prstGeom prst="rect">
            <a:avLst/>
          </a:prstGeom>
          <a:noFill/>
          <a:ln w="28575" cap="flat" cmpd="sng">
            <a:solidFill>
              <a:srgbClr val="92D05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" name="Google Shape;304;p27"/>
          <p:cNvGrpSpPr/>
          <p:nvPr/>
        </p:nvGrpSpPr>
        <p:grpSpPr>
          <a:xfrm>
            <a:off x="4434125" y="1241985"/>
            <a:ext cx="2905198" cy="5393220"/>
            <a:chOff x="3855107" y="1272550"/>
            <a:chExt cx="3570794" cy="5340351"/>
          </a:xfrm>
        </p:grpSpPr>
        <p:pic>
          <p:nvPicPr>
            <p:cNvPr id="305" name="Google Shape;305;p27" descr="결과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49701" y="1272550"/>
              <a:ext cx="3476200" cy="5340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27"/>
            <p:cNvSpPr/>
            <p:nvPr/>
          </p:nvSpPr>
          <p:spPr>
            <a:xfrm>
              <a:off x="3993637" y="1922400"/>
              <a:ext cx="3386400" cy="41472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4019550" y="1972800"/>
              <a:ext cx="3295800" cy="388800"/>
            </a:xfrm>
            <a:prstGeom prst="rect">
              <a:avLst/>
            </a:prstGeom>
            <a:noFill/>
            <a:ln w="5715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4137963" y="2453950"/>
              <a:ext cx="3107400" cy="3607200"/>
            </a:xfrm>
            <a:prstGeom prst="rect">
              <a:avLst/>
            </a:prstGeom>
            <a:noFill/>
            <a:ln w="76200" cap="flat" cmpd="sng">
              <a:solidFill>
                <a:srgbClr val="92D05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7"/>
            <p:cNvSpPr txBox="1"/>
            <p:nvPr/>
          </p:nvSpPr>
          <p:spPr>
            <a:xfrm>
              <a:off x="3855107" y="1779299"/>
              <a:ext cx="338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lt1"/>
                  </a:solidFill>
                </a:rPr>
                <a:t>    </a:t>
              </a:r>
              <a:r>
                <a:rPr lang="ko-KR" sz="2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0      1     </a:t>
              </a:r>
              <a:r>
                <a:rPr lang="ko-KR" sz="2000" b="1">
                  <a:solidFill>
                    <a:schemeClr val="lt1"/>
                  </a:solidFill>
                </a:rPr>
                <a:t>2</a:t>
              </a:r>
              <a:r>
                <a:rPr lang="ko-KR" sz="2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3     4</a:t>
              </a:r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39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11026625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검색결과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(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2)</a:t>
            </a:r>
            <a:r>
              <a:rPr lang="en-US" sz="2000" b="1" dirty="0" smtClean="0"/>
              <a:t>    ResultTabFragment1.java</a:t>
            </a:r>
            <a:endParaRPr lang="ko-KR" altLang="en-US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154" y="199572"/>
            <a:ext cx="6392862" cy="642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542" y="1107621"/>
            <a:ext cx="3293836" cy="55081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374900" y="1206500"/>
            <a:ext cx="3296254" cy="4356100"/>
            <a:chOff x="2374900" y="1206500"/>
            <a:chExt cx="3296254" cy="4356100"/>
          </a:xfrm>
        </p:grpSpPr>
        <p:sp>
          <p:nvSpPr>
            <p:cNvPr id="2" name="직사각형 1"/>
            <p:cNvSpPr/>
            <p:nvPr/>
          </p:nvSpPr>
          <p:spPr>
            <a:xfrm>
              <a:off x="2374900" y="5080000"/>
              <a:ext cx="1143000" cy="482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화살표 연결선 3"/>
            <p:cNvCxnSpPr>
              <a:stCxn id="2" idx="3"/>
            </p:cNvCxnSpPr>
            <p:nvPr/>
          </p:nvCxnSpPr>
          <p:spPr>
            <a:xfrm flipV="1">
              <a:off x="3517900" y="1206500"/>
              <a:ext cx="2153254" cy="41148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9335992" y="1574800"/>
            <a:ext cx="2727515" cy="1030764"/>
            <a:chOff x="9335992" y="1574800"/>
            <a:chExt cx="2727515" cy="1030764"/>
          </a:xfrm>
        </p:grpSpPr>
        <p:sp>
          <p:nvSpPr>
            <p:cNvPr id="12" name="직사각형 11"/>
            <p:cNvSpPr/>
            <p:nvPr/>
          </p:nvSpPr>
          <p:spPr>
            <a:xfrm>
              <a:off x="9512300" y="1574800"/>
              <a:ext cx="2374900" cy="482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335992" y="2236232"/>
              <a:ext cx="27275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solidFill>
                    <a:srgbClr val="FF0000"/>
                  </a:solidFill>
                </a:rPr>
                <a:t>나의냉장고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 테이블 조회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5524500" y="4864100"/>
            <a:ext cx="295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93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11026625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검색결과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(3)</a:t>
            </a:r>
            <a:r>
              <a:rPr lang="en-US" sz="2000" b="1" dirty="0" smtClean="0"/>
              <a:t>    </a:t>
            </a:r>
            <a:r>
              <a:rPr lang="en-US" sz="2000" b="1" dirty="0" smtClean="0"/>
              <a:t>ResultTabFragment1.java</a:t>
            </a:r>
            <a:endParaRPr lang="ko-KR" altLang="en-US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542" y="1107621"/>
            <a:ext cx="3293836" cy="55081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180358" y="5656137"/>
            <a:ext cx="2374900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524500" y="4864100"/>
            <a:ext cx="295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637" y="1551894"/>
            <a:ext cx="6257925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480300" y="5688919"/>
            <a:ext cx="1943100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9753600" y="1803400"/>
            <a:ext cx="1103992" cy="4127500"/>
          </a:xfrm>
          <a:custGeom>
            <a:avLst/>
            <a:gdLst>
              <a:gd name="connsiteX0" fmla="*/ 482600 w 1103992"/>
              <a:gd name="connsiteY0" fmla="*/ 0 h 4127500"/>
              <a:gd name="connsiteX1" fmla="*/ 1092200 w 1103992"/>
              <a:gd name="connsiteY1" fmla="*/ 2159000 h 4127500"/>
              <a:gd name="connsiteX2" fmla="*/ 0 w 1103992"/>
              <a:gd name="connsiteY2" fmla="*/ 4127500 h 412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3992" h="4127500">
                <a:moveTo>
                  <a:pt x="482600" y="0"/>
                </a:moveTo>
                <a:cubicBezTo>
                  <a:pt x="827616" y="735541"/>
                  <a:pt x="1172633" y="1471083"/>
                  <a:pt x="1092200" y="2159000"/>
                </a:cubicBezTo>
                <a:cubicBezTo>
                  <a:pt x="1011767" y="2846917"/>
                  <a:pt x="175683" y="3793067"/>
                  <a:pt x="0" y="412750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48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575" y="2946650"/>
            <a:ext cx="7781000" cy="15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0000" y="5930350"/>
            <a:ext cx="2343525" cy="7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9925" y="4596400"/>
            <a:ext cx="7738651" cy="12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0"/>
          <p:cNvSpPr/>
          <p:nvPr/>
        </p:nvSpPr>
        <p:spPr>
          <a:xfrm>
            <a:off x="157842" y="21772"/>
            <a:ext cx="11026625" cy="108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7.주요기능-</a:t>
            </a:r>
            <a:r>
              <a:rPr lang="ko-KR" sz="4400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레시피</a:t>
            </a:r>
            <a:r>
              <a:rPr lang="en-US" altLang="ko-KR" sz="44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4400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RecipeActivity.java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" name="Google Shape;334;p30"/>
          <p:cNvCxnSpPr/>
          <p:nvPr/>
        </p:nvCxnSpPr>
        <p:spPr>
          <a:xfrm rot="10800000" flipH="1">
            <a:off x="57150" y="933450"/>
            <a:ext cx="12134850" cy="28575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35" name="Google Shape;335;p30" descr="레시피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187" y="1216800"/>
            <a:ext cx="3857624" cy="52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 txBox="1"/>
          <p:nvPr/>
        </p:nvSpPr>
        <p:spPr>
          <a:xfrm>
            <a:off x="2334600" y="3506400"/>
            <a:ext cx="1627200" cy="36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메모추가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0"/>
          <p:cNvSpPr txBox="1"/>
          <p:nvPr/>
        </p:nvSpPr>
        <p:spPr>
          <a:xfrm>
            <a:off x="2334600" y="3046800"/>
            <a:ext cx="1627200" cy="36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즐겨찾기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0"/>
          <p:cNvSpPr txBox="1"/>
          <p:nvPr/>
        </p:nvSpPr>
        <p:spPr>
          <a:xfrm>
            <a:off x="4136975" y="2949025"/>
            <a:ext cx="7781100" cy="1575900"/>
          </a:xfrm>
          <a:prstGeom prst="rect">
            <a:avLst/>
          </a:prstGeom>
          <a:noFill/>
          <a:ln w="28575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980000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980000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980000"/>
                </a:solidFill>
                <a:latin typeface="+mn-ea"/>
                <a:cs typeface="Arial"/>
                <a:sym typeface="Arial"/>
              </a:rPr>
              <a:t>id를 전달 받음</a:t>
            </a:r>
            <a:endParaRPr sz="1800" dirty="0">
              <a:solidFill>
                <a:srgbClr val="980000"/>
              </a:solidFill>
              <a:latin typeface="+mn-ea"/>
              <a:cs typeface="Arial"/>
              <a:sym typeface="Arial"/>
            </a:endParaRPr>
          </a:p>
        </p:txBody>
      </p:sp>
      <p:cxnSp>
        <p:nvCxnSpPr>
          <p:cNvPr id="339" name="Google Shape;339;p30"/>
          <p:cNvCxnSpPr/>
          <p:nvPr/>
        </p:nvCxnSpPr>
        <p:spPr>
          <a:xfrm rot="-5400000" flipH="1">
            <a:off x="10090000" y="4414725"/>
            <a:ext cx="1952400" cy="1452600"/>
          </a:xfrm>
          <a:prstGeom prst="curvedConnector3">
            <a:avLst>
              <a:gd name="adj1" fmla="val 14286"/>
            </a:avLst>
          </a:prstGeom>
          <a:noFill/>
          <a:ln w="28575" cap="flat" cmpd="sng">
            <a:solidFill>
              <a:srgbClr val="C55A1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340" name="Google Shape;340;p30"/>
          <p:cNvCxnSpPr/>
          <p:nvPr/>
        </p:nvCxnSpPr>
        <p:spPr>
          <a:xfrm>
            <a:off x="9799413" y="6608650"/>
            <a:ext cx="2084700" cy="0"/>
          </a:xfrm>
          <a:prstGeom prst="straightConnector1">
            <a:avLst/>
          </a:prstGeom>
          <a:noFill/>
          <a:ln w="5715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1" name="Google Shape;341;p30"/>
          <p:cNvSpPr txBox="1"/>
          <p:nvPr/>
        </p:nvSpPr>
        <p:spPr>
          <a:xfrm>
            <a:off x="818775" y="5340400"/>
            <a:ext cx="273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음식이름(함초냉이국수)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음식 사진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7575" y="1155550"/>
            <a:ext cx="7781000" cy="17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0"/>
          <p:cNvSpPr txBox="1"/>
          <p:nvPr/>
        </p:nvSpPr>
        <p:spPr>
          <a:xfrm>
            <a:off x="4599075" y="2016975"/>
            <a:ext cx="7242600" cy="782700"/>
          </a:xfrm>
          <a:prstGeom prst="rect">
            <a:avLst/>
          </a:prstGeom>
          <a:noFill/>
          <a:ln w="381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 smtClean="0">
                <a:solidFill>
                  <a:srgbClr val="980000"/>
                </a:solidFill>
                <a:latin typeface="+mn-ea"/>
                <a:cs typeface="Arial"/>
                <a:sym typeface="Arial"/>
              </a:rPr>
              <a:t>화면전환   (메뉴추천 화면에서 클릭 시 이동)</a:t>
            </a:r>
            <a:endParaRPr sz="1300" dirty="0" smtClean="0">
              <a:solidFill>
                <a:srgbClr val="980000"/>
              </a:solidFill>
              <a:latin typeface="+mn-e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 smtClean="0">
                <a:solidFill>
                  <a:srgbClr val="980000"/>
                </a:solidFill>
                <a:latin typeface="+mn-ea"/>
                <a:cs typeface="Arial"/>
                <a:sym typeface="Arial"/>
              </a:rPr>
              <a:t>(</a:t>
            </a:r>
            <a:r>
              <a:rPr lang="ko-KR" sz="1300" dirty="0" err="1" smtClean="0">
                <a:solidFill>
                  <a:srgbClr val="980000"/>
                </a:solidFill>
                <a:latin typeface="+mn-ea"/>
                <a:cs typeface="Arial"/>
                <a:sym typeface="Arial"/>
              </a:rPr>
              <a:t>즐겨찾기</a:t>
            </a:r>
            <a:r>
              <a:rPr lang="ko-KR" sz="1300" dirty="0" smtClean="0">
                <a:solidFill>
                  <a:srgbClr val="980000"/>
                </a:solidFill>
                <a:latin typeface="+mn-ea"/>
                <a:cs typeface="Arial"/>
                <a:sym typeface="Arial"/>
              </a:rPr>
              <a:t> 화면에서 클릭 시 이동)</a:t>
            </a:r>
            <a:endParaRPr sz="1300" dirty="0">
              <a:solidFill>
                <a:srgbClr val="980000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697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7842" y="21772"/>
            <a:ext cx="9095017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b="1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2</a:t>
            </a:r>
            <a:r>
              <a:rPr lang="en-US" altLang="ko-KR" sz="48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. 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시바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(</a:t>
            </a:r>
            <a:r>
              <a:rPr lang="en-US" altLang="ko-KR" sz="4400" dirty="0" err="1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Siba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)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 </a:t>
            </a:r>
            <a:r>
              <a:rPr lang="ko-KR" altLang="en-US" sz="4400" dirty="0" err="1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앱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 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UXI 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방향성</a:t>
            </a:r>
            <a:endParaRPr lang="ko-KR" altLang="en-US" sz="4000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451538" y="1777285"/>
            <a:ext cx="4932608" cy="463639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115902" y="1146219"/>
            <a:ext cx="1632628" cy="16174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08서울남산체 B"/>
              </a:rPr>
              <a:t>실용적</a:t>
            </a:r>
            <a:endParaRPr lang="en-US" altLang="ko-KR" sz="2400" dirty="0" smtClean="0">
              <a:solidFill>
                <a:schemeClr val="tx1"/>
              </a:solidFill>
              <a:latin typeface="210 나무굴림 B" panose="02020603020101020101" pitchFamily="18" charset="-127"/>
              <a:ea typeface="08서울남산체 B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08서울남산체 B"/>
              </a:rPr>
              <a:t>기능</a:t>
            </a:r>
            <a:endParaRPr lang="ko-KR" altLang="en-US" sz="2400" dirty="0">
              <a:solidFill>
                <a:schemeClr val="tx1"/>
              </a:solidFill>
              <a:latin typeface="210 나무굴림 B" panose="02020603020101020101" pitchFamily="18" charset="-127"/>
              <a:ea typeface="08서울남산체 B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22" name="직사각형 21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EEC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EEC9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4809808" y="3023534"/>
            <a:ext cx="2298247" cy="2298247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813434" y="3017718"/>
            <a:ext cx="2296800" cy="22968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807629" y="3012968"/>
            <a:ext cx="2304000" cy="230400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143289" y="4685762"/>
            <a:ext cx="1632628" cy="16174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08서울남산체 B"/>
              </a:rPr>
              <a:t>간결한</a:t>
            </a:r>
            <a:endParaRPr lang="en-US" altLang="ko-KR" sz="2400" dirty="0" smtClean="0">
              <a:solidFill>
                <a:schemeClr val="tx1"/>
              </a:solidFill>
              <a:latin typeface="210 나무굴림 B" panose="02020603020101020101" pitchFamily="18" charset="-127"/>
              <a:ea typeface="08서울남산체 B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08서울남산체 B"/>
              </a:rPr>
              <a:t>UI</a:t>
            </a:r>
            <a:endParaRPr lang="ko-KR" altLang="en-US" sz="2400" dirty="0">
              <a:solidFill>
                <a:schemeClr val="tx1"/>
              </a:solidFill>
              <a:latin typeface="210 나무굴림 B" panose="02020603020101020101" pitchFamily="18" charset="-127"/>
              <a:ea typeface="08서울남산체 B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161497" y="4685763"/>
            <a:ext cx="1632628" cy="16174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08서울남산체 B"/>
              </a:rPr>
              <a:t>귀여운</a:t>
            </a:r>
            <a:endParaRPr lang="en-US" altLang="ko-KR" sz="2400" dirty="0" smtClean="0">
              <a:solidFill>
                <a:schemeClr val="tx1"/>
              </a:solidFill>
              <a:latin typeface="210 나무굴림 B" panose="02020603020101020101" pitchFamily="18" charset="-127"/>
              <a:ea typeface="08서울남산체 B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08서울남산체 B"/>
              </a:rPr>
              <a:t>이미지</a:t>
            </a:r>
            <a:endParaRPr lang="ko-KR" altLang="en-US" sz="2400" dirty="0">
              <a:solidFill>
                <a:schemeClr val="tx1"/>
              </a:solidFill>
              <a:latin typeface="210 나무굴림 B" panose="02020603020101020101" pitchFamily="18" charset="-127"/>
              <a:ea typeface="08서울남산체 B"/>
            </a:endParaRPr>
          </a:p>
        </p:txBody>
      </p:sp>
    </p:spTree>
    <p:extLst>
      <p:ext uri="{BB962C8B-B14F-4D97-AF65-F5344CB8AC3E}">
        <p14:creationId xmlns:p14="http://schemas.microsoft.com/office/powerpoint/2010/main" val="363765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50" y="3791900"/>
            <a:ext cx="8508424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3"/>
          <p:cNvSpPr/>
          <p:nvPr/>
        </p:nvSpPr>
        <p:spPr>
          <a:xfrm>
            <a:off x="157842" y="21772"/>
            <a:ext cx="110265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7.주요기능-</a:t>
            </a:r>
            <a:r>
              <a:rPr lang="ko-KR" sz="4400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메모(</a:t>
            </a:r>
            <a:r>
              <a:rPr lang="ko-KR" sz="4400" dirty="0">
                <a:solidFill>
                  <a:srgbClr val="FFC000"/>
                </a:solidFill>
              </a:rPr>
              <a:t>체크</a:t>
            </a:r>
            <a:r>
              <a:rPr lang="ko-KR" sz="4400" dirty="0" smtClean="0">
                <a:solidFill>
                  <a:srgbClr val="FFC000"/>
                </a:solidFill>
              </a:rPr>
              <a:t>)</a:t>
            </a:r>
            <a:r>
              <a:rPr lang="ko-KR" sz="4400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4400" dirty="0">
                <a:solidFill>
                  <a:srgbClr val="FFC000"/>
                </a:solidFill>
                <a:sym typeface="Arial"/>
              </a:rPr>
              <a:t>1</a:t>
            </a:r>
            <a:r>
              <a:rPr lang="ko-KR" sz="4400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sz="2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MemoRecyclerAdapter.java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" name="Google Shape;378;p33"/>
          <p:cNvCxnSpPr/>
          <p:nvPr/>
        </p:nvCxnSpPr>
        <p:spPr>
          <a:xfrm rot="10800000" flipH="1">
            <a:off x="57150" y="933525"/>
            <a:ext cx="12135000" cy="285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9" name="Google Shape;379;p33" descr="메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31050" y="1178125"/>
            <a:ext cx="3111325" cy="521335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3"/>
          <p:cNvSpPr txBox="1"/>
          <p:nvPr/>
        </p:nvSpPr>
        <p:spPr>
          <a:xfrm>
            <a:off x="5072850" y="5184400"/>
            <a:ext cx="23952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체크박스 DB 수정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p33"/>
          <p:cNvCxnSpPr/>
          <p:nvPr/>
        </p:nvCxnSpPr>
        <p:spPr>
          <a:xfrm>
            <a:off x="620050" y="4891175"/>
            <a:ext cx="4622100" cy="2400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2" name="Google Shape;382;p33"/>
          <p:cNvCxnSpPr/>
          <p:nvPr/>
        </p:nvCxnSpPr>
        <p:spPr>
          <a:xfrm>
            <a:off x="620050" y="6062500"/>
            <a:ext cx="4112400" cy="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3" name="Google Shape;383;p33"/>
          <p:cNvSpPr/>
          <p:nvPr/>
        </p:nvSpPr>
        <p:spPr>
          <a:xfrm>
            <a:off x="11013200" y="1832250"/>
            <a:ext cx="307800" cy="15969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33"/>
          <p:cNvGrpSpPr/>
          <p:nvPr/>
        </p:nvGrpSpPr>
        <p:grpSpPr>
          <a:xfrm>
            <a:off x="157850" y="1266950"/>
            <a:ext cx="8705217" cy="2365487"/>
            <a:chOff x="157850" y="1266950"/>
            <a:chExt cx="8705217" cy="2365487"/>
          </a:xfrm>
        </p:grpSpPr>
        <p:pic>
          <p:nvPicPr>
            <p:cNvPr id="385" name="Google Shape;385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7850" y="1266950"/>
              <a:ext cx="8705217" cy="2365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p33"/>
            <p:cNvSpPr/>
            <p:nvPr/>
          </p:nvSpPr>
          <p:spPr>
            <a:xfrm>
              <a:off x="235500" y="1909200"/>
              <a:ext cx="7295700" cy="1332300"/>
            </a:xfrm>
            <a:prstGeom prst="rect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3"/>
            <p:cNvSpPr txBox="1"/>
            <p:nvPr/>
          </p:nvSpPr>
          <p:spPr>
            <a:xfrm>
              <a:off x="5009700" y="2482475"/>
              <a:ext cx="252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체크박스표시(</a:t>
              </a:r>
              <a:r>
                <a:rPr lang="ko-KR" sz="1800">
                  <a:solidFill>
                    <a:srgbClr val="C00000"/>
                  </a:solidFill>
                </a:rPr>
                <a:t>Yes, No)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6625650" y="2278988"/>
              <a:ext cx="219900" cy="189000"/>
            </a:xfrm>
            <a:prstGeom prst="rect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9" name="Google Shape;389;p33"/>
            <p:cNvGrpSpPr/>
            <p:nvPr/>
          </p:nvGrpSpPr>
          <p:grpSpPr>
            <a:xfrm>
              <a:off x="6625641" y="2279000"/>
              <a:ext cx="731184" cy="189000"/>
              <a:chOff x="6625641" y="2279000"/>
              <a:chExt cx="731184" cy="189000"/>
            </a:xfrm>
          </p:grpSpPr>
          <p:sp>
            <p:nvSpPr>
              <p:cNvPr id="390" name="Google Shape;390;p33"/>
              <p:cNvSpPr/>
              <p:nvPr/>
            </p:nvSpPr>
            <p:spPr>
              <a:xfrm>
                <a:off x="7136925" y="2279000"/>
                <a:ext cx="219900" cy="189000"/>
              </a:xfrm>
              <a:prstGeom prst="rect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91" name="Google Shape;391;p33"/>
              <p:cNvGrpSpPr/>
              <p:nvPr/>
            </p:nvGrpSpPr>
            <p:grpSpPr>
              <a:xfrm>
                <a:off x="6625641" y="2312441"/>
                <a:ext cx="219912" cy="129054"/>
                <a:chOff x="8339250" y="4545550"/>
                <a:chExt cx="317425" cy="234900"/>
              </a:xfrm>
            </p:grpSpPr>
            <p:cxnSp>
              <p:nvCxnSpPr>
                <p:cNvPr id="392" name="Google Shape;392;p33"/>
                <p:cNvCxnSpPr/>
                <p:nvPr/>
              </p:nvCxnSpPr>
              <p:spPr>
                <a:xfrm>
                  <a:off x="8339250" y="4568800"/>
                  <a:ext cx="144300" cy="1923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98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3" name="Google Shape;393;p33"/>
                <p:cNvCxnSpPr/>
                <p:nvPr/>
              </p:nvCxnSpPr>
              <p:spPr>
                <a:xfrm flipH="1">
                  <a:off x="8493175" y="4545550"/>
                  <a:ext cx="163500" cy="2349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98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84787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875" y="3199275"/>
            <a:ext cx="8353650" cy="19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875" y="1041675"/>
            <a:ext cx="8353650" cy="20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4"/>
          <p:cNvSpPr/>
          <p:nvPr/>
        </p:nvSpPr>
        <p:spPr>
          <a:xfrm>
            <a:off x="157842" y="21772"/>
            <a:ext cx="11026625" cy="108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7.주요기능-메모(</a:t>
            </a:r>
            <a:r>
              <a:rPr lang="ko-KR" sz="4400" dirty="0">
                <a:solidFill>
                  <a:srgbClr val="FFC000"/>
                </a:solidFill>
              </a:rPr>
              <a:t>수정</a:t>
            </a:r>
            <a:r>
              <a:rPr lang="ko-KR" sz="4400" dirty="0" smtClean="0">
                <a:solidFill>
                  <a:srgbClr val="FFC000"/>
                </a:solidFill>
              </a:rPr>
              <a:t>)</a:t>
            </a:r>
            <a:r>
              <a:rPr lang="ko-KR" sz="4400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4400" dirty="0" smtClean="0">
                <a:solidFill>
                  <a:srgbClr val="FFC000"/>
                </a:solidFill>
              </a:rPr>
              <a:t>2</a:t>
            </a:r>
            <a:r>
              <a:rPr lang="ko-KR" sz="4400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sz="2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MemoCustomDialogEditMemo.java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2" name="Google Shape;402;p34"/>
          <p:cNvCxnSpPr/>
          <p:nvPr/>
        </p:nvCxnSpPr>
        <p:spPr>
          <a:xfrm rot="10800000" flipH="1">
            <a:off x="57150" y="933450"/>
            <a:ext cx="12134850" cy="28575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03" name="Google Shape;403;p34" descr="Screenshot_2018-12-08-01-53-08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578" y="1339850"/>
            <a:ext cx="289537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4"/>
          <p:cNvSpPr txBox="1"/>
          <p:nvPr/>
        </p:nvSpPr>
        <p:spPr>
          <a:xfrm>
            <a:off x="8002600" y="4008975"/>
            <a:ext cx="3722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C00000"/>
                </a:solidFill>
              </a:rPr>
              <a:t>내용입력 후 DB 업데이트 (확인)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5" name="Google Shape;405;p34"/>
          <p:cNvCxnSpPr/>
          <p:nvPr/>
        </p:nvCxnSpPr>
        <p:spPr>
          <a:xfrm>
            <a:off x="3622725" y="4702650"/>
            <a:ext cx="5003700" cy="150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06" name="Google Shape;40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1350" y="5268125"/>
            <a:ext cx="8315175" cy="1513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34"/>
          <p:cNvCxnSpPr/>
          <p:nvPr/>
        </p:nvCxnSpPr>
        <p:spPr>
          <a:xfrm>
            <a:off x="4626500" y="6511725"/>
            <a:ext cx="2885700" cy="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8" name="Google Shape;408;p34"/>
          <p:cNvSpPr txBox="1"/>
          <p:nvPr/>
        </p:nvSpPr>
        <p:spPr>
          <a:xfrm>
            <a:off x="8674450" y="5969138"/>
            <a:ext cx="2680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C00000"/>
                </a:solidFill>
                <a:latin typeface="+mn-ea"/>
                <a:cs typeface="Arial"/>
                <a:sym typeface="Arial"/>
              </a:rPr>
              <a:t>메모 수정(</a:t>
            </a:r>
            <a:r>
              <a:rPr lang="ko-KR" sz="1800" dirty="0">
                <a:solidFill>
                  <a:srgbClr val="C00000"/>
                </a:solidFill>
                <a:latin typeface="+mn-ea"/>
              </a:rPr>
              <a:t> 취소)</a:t>
            </a:r>
            <a:endParaRPr sz="1800" dirty="0">
              <a:solidFill>
                <a:srgbClr val="C00000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44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74" y="1541839"/>
            <a:ext cx="8248751" cy="1908038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5"/>
          <p:cNvSpPr/>
          <p:nvPr/>
        </p:nvSpPr>
        <p:spPr>
          <a:xfrm>
            <a:off x="157842" y="21772"/>
            <a:ext cx="119136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7.주요기능-즐겨찾기.(</a:t>
            </a:r>
            <a:r>
              <a:rPr lang="ko-KR" sz="4400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ko-KR" sz="44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MyListAdapter.java , FavoritesFragment.java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6" name="Google Shape;416;p35"/>
          <p:cNvCxnSpPr/>
          <p:nvPr/>
        </p:nvCxnSpPr>
        <p:spPr>
          <a:xfrm rot="10800000" flipH="1">
            <a:off x="57150" y="933525"/>
            <a:ext cx="12135000" cy="285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18" name="Google Shape;418;p35" descr="즐겨찾기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72137" y="1337700"/>
            <a:ext cx="27289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5"/>
          <p:cNvSpPr/>
          <p:nvPr/>
        </p:nvSpPr>
        <p:spPr>
          <a:xfrm>
            <a:off x="9056950" y="2571600"/>
            <a:ext cx="2171700" cy="8574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5"/>
          <p:cNvSpPr txBox="1"/>
          <p:nvPr/>
        </p:nvSpPr>
        <p:spPr>
          <a:xfrm>
            <a:off x="5104860" y="2508000"/>
            <a:ext cx="299663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C00000"/>
                </a:solidFill>
                <a:latin typeface="+mn-ea"/>
                <a:cs typeface="Arial"/>
                <a:sym typeface="Arial"/>
              </a:rPr>
              <a:t>클릭 시 </a:t>
            </a:r>
            <a:r>
              <a:rPr lang="ko-KR" sz="1600" dirty="0" err="1">
                <a:solidFill>
                  <a:srgbClr val="C00000"/>
                </a:solidFill>
                <a:latin typeface="+mn-ea"/>
                <a:cs typeface="Arial"/>
                <a:sym typeface="Arial"/>
              </a:rPr>
              <a:t>레시피</a:t>
            </a:r>
            <a:r>
              <a:rPr lang="ko-KR" sz="1600" dirty="0">
                <a:solidFill>
                  <a:srgbClr val="C00000"/>
                </a:solidFill>
                <a:latin typeface="+mn-ea"/>
                <a:cs typeface="Arial"/>
                <a:sym typeface="Arial"/>
              </a:rPr>
              <a:t> 화면으로 전환</a:t>
            </a:r>
            <a:endParaRPr sz="1600" dirty="0">
              <a:solidFill>
                <a:srgbClr val="C00000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421" name="Google Shape;421;p35"/>
          <p:cNvSpPr/>
          <p:nvPr/>
        </p:nvSpPr>
        <p:spPr>
          <a:xfrm>
            <a:off x="11228650" y="4376100"/>
            <a:ext cx="368400" cy="4191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325" y="3731975"/>
            <a:ext cx="8363425" cy="254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" name="Google Shape;425;p35"/>
          <p:cNvCxnSpPr>
            <a:stCxn id="419" idx="1"/>
          </p:cNvCxnSpPr>
          <p:nvPr/>
        </p:nvCxnSpPr>
        <p:spPr>
          <a:xfrm rot="10800000">
            <a:off x="7759150" y="2049300"/>
            <a:ext cx="1297800" cy="951000"/>
          </a:xfrm>
          <a:prstGeom prst="bentConnector3">
            <a:avLst>
              <a:gd name="adj1" fmla="val 67901"/>
            </a:avLst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426" name="Google Shape;426;p35"/>
          <p:cNvCxnSpPr/>
          <p:nvPr/>
        </p:nvCxnSpPr>
        <p:spPr>
          <a:xfrm rot="10800000">
            <a:off x="7759130" y="4650998"/>
            <a:ext cx="3650648" cy="1845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27" name="Google Shape;427;p35"/>
          <p:cNvSpPr txBox="1"/>
          <p:nvPr/>
        </p:nvSpPr>
        <p:spPr>
          <a:xfrm>
            <a:off x="5371525" y="4031125"/>
            <a:ext cx="31194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C00000"/>
                </a:solidFill>
                <a:latin typeface="+mn-ea"/>
              </a:rPr>
              <a:t>해당 ID찾아서</a:t>
            </a:r>
            <a:r>
              <a:rPr lang="ko-KR" sz="1600" dirty="0">
                <a:solidFill>
                  <a:srgbClr val="C00000"/>
                </a:solidFill>
                <a:latin typeface="+mn-ea"/>
                <a:cs typeface="Arial"/>
                <a:sym typeface="Arial"/>
              </a:rPr>
              <a:t> </a:t>
            </a:r>
            <a:r>
              <a:rPr lang="ko-KR" sz="1600" dirty="0">
                <a:solidFill>
                  <a:srgbClr val="C00000"/>
                </a:solidFill>
                <a:latin typeface="+mn-ea"/>
              </a:rPr>
              <a:t>DB</a:t>
            </a:r>
            <a:r>
              <a:rPr lang="ko-KR" sz="1600" dirty="0">
                <a:solidFill>
                  <a:srgbClr val="C00000"/>
                </a:solidFill>
                <a:latin typeface="+mn-ea"/>
                <a:cs typeface="Arial"/>
                <a:sym typeface="Arial"/>
              </a:rPr>
              <a:t>개별삭제</a:t>
            </a:r>
            <a:endParaRPr sz="1600" dirty="0">
              <a:solidFill>
                <a:srgbClr val="C00000"/>
              </a:solidFill>
              <a:latin typeface="+mn-ea"/>
              <a:cs typeface="Arial"/>
              <a:sym typeface="Arial"/>
            </a:endParaRPr>
          </a:p>
        </p:txBody>
      </p:sp>
      <p:cxnSp>
        <p:nvCxnSpPr>
          <p:cNvPr id="428" name="Google Shape;428;p35"/>
          <p:cNvCxnSpPr/>
          <p:nvPr/>
        </p:nvCxnSpPr>
        <p:spPr>
          <a:xfrm>
            <a:off x="163093" y="5571162"/>
            <a:ext cx="5461068" cy="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" name="Google Shape;429;p35"/>
          <p:cNvSpPr/>
          <p:nvPr/>
        </p:nvSpPr>
        <p:spPr>
          <a:xfrm>
            <a:off x="1385169" y="4620175"/>
            <a:ext cx="5142874" cy="950965"/>
          </a:xfrm>
          <a:custGeom>
            <a:avLst/>
            <a:gdLst/>
            <a:ahLst/>
            <a:cxnLst/>
            <a:rect l="l" t="t" r="r" b="b"/>
            <a:pathLst>
              <a:path w="116210" h="34885" extrusionOk="0">
                <a:moveTo>
                  <a:pt x="0" y="1080"/>
                </a:moveTo>
                <a:cubicBezTo>
                  <a:pt x="17506" y="1144"/>
                  <a:pt x="86246" y="-1485"/>
                  <a:pt x="105034" y="1465"/>
                </a:cubicBezTo>
                <a:cubicBezTo>
                  <a:pt x="123822" y="4415"/>
                  <a:pt x="113242" y="13905"/>
                  <a:pt x="112729" y="18778"/>
                </a:cubicBezTo>
                <a:cubicBezTo>
                  <a:pt x="112216" y="23651"/>
                  <a:pt x="104842" y="28589"/>
                  <a:pt x="101956" y="30705"/>
                </a:cubicBezTo>
                <a:cubicBezTo>
                  <a:pt x="99071" y="32821"/>
                  <a:pt x="95544" y="32179"/>
                  <a:pt x="95416" y="31474"/>
                </a:cubicBezTo>
                <a:cubicBezTo>
                  <a:pt x="95288" y="30769"/>
                  <a:pt x="99841" y="25960"/>
                  <a:pt x="101187" y="26473"/>
                </a:cubicBezTo>
                <a:cubicBezTo>
                  <a:pt x="102534" y="26986"/>
                  <a:pt x="104329" y="33526"/>
                  <a:pt x="103495" y="34552"/>
                </a:cubicBezTo>
                <a:cubicBezTo>
                  <a:pt x="102661" y="35578"/>
                  <a:pt x="96890" y="33719"/>
                  <a:pt x="96185" y="32629"/>
                </a:cubicBezTo>
                <a:cubicBezTo>
                  <a:pt x="95480" y="31539"/>
                  <a:pt x="98750" y="28782"/>
                  <a:pt x="99263" y="28012"/>
                </a:cubicBezTo>
              </a:path>
            </a:pathLst>
          </a:cu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" name="Google Shape;430;p35"/>
          <p:cNvSpPr/>
          <p:nvPr/>
        </p:nvSpPr>
        <p:spPr>
          <a:xfrm>
            <a:off x="769475" y="4232150"/>
            <a:ext cx="413700" cy="470700"/>
          </a:xfrm>
          <a:prstGeom prst="ellipse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77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250" y="4200475"/>
            <a:ext cx="7558099" cy="23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249" y="1260025"/>
            <a:ext cx="7558101" cy="28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7"/>
          <p:cNvSpPr/>
          <p:nvPr/>
        </p:nvSpPr>
        <p:spPr>
          <a:xfrm>
            <a:off x="157842" y="21772"/>
            <a:ext cx="11913508" cy="108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7.주요기능-즐겨찾기.(2)</a:t>
            </a:r>
            <a:r>
              <a:rPr lang="ko-KR" sz="2000" b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-KR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FavorCustomDialog.java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2" name="Google Shape;452;p37"/>
          <p:cNvCxnSpPr/>
          <p:nvPr/>
        </p:nvCxnSpPr>
        <p:spPr>
          <a:xfrm rot="10800000" flipH="1">
            <a:off x="57150" y="933450"/>
            <a:ext cx="12134850" cy="28575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53" name="Google Shape;453;p37" descr="Screenshot_2018-12-08-02-15-07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237" y="1384300"/>
            <a:ext cx="3857625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7"/>
          <p:cNvSpPr/>
          <p:nvPr/>
        </p:nvSpPr>
        <p:spPr>
          <a:xfrm>
            <a:off x="5045725" y="2109573"/>
            <a:ext cx="6305700" cy="1632000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7"/>
          <p:cNvSpPr/>
          <p:nvPr/>
        </p:nvSpPr>
        <p:spPr>
          <a:xfrm>
            <a:off x="5436825" y="5327375"/>
            <a:ext cx="6305700" cy="749400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7"/>
          <p:cNvSpPr txBox="1"/>
          <p:nvPr/>
        </p:nvSpPr>
        <p:spPr>
          <a:xfrm>
            <a:off x="8595750" y="2360225"/>
            <a:ext cx="176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C00000"/>
                </a:solidFill>
                <a:latin typeface="+mn-ea"/>
                <a:cs typeface="Arial"/>
                <a:sym typeface="Arial"/>
              </a:rPr>
              <a:t>전체삭제 YES</a:t>
            </a:r>
            <a:endParaRPr sz="1800" dirty="0">
              <a:solidFill>
                <a:srgbClr val="C00000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457" name="Google Shape;457;p37"/>
          <p:cNvSpPr txBox="1"/>
          <p:nvPr/>
        </p:nvSpPr>
        <p:spPr>
          <a:xfrm>
            <a:off x="8400100" y="5517425"/>
            <a:ext cx="353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C00000"/>
                </a:solidFill>
              </a:rPr>
              <a:t>취소버튼 -&gt; 다이얼로그 꺼짐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8" name="Google Shape;458;p37"/>
          <p:cNvCxnSpPr/>
          <p:nvPr/>
        </p:nvCxnSpPr>
        <p:spPr>
          <a:xfrm>
            <a:off x="5211950" y="3530500"/>
            <a:ext cx="2934900" cy="1860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9" name="Google Shape;459;p37"/>
          <p:cNvSpPr txBox="1"/>
          <p:nvPr/>
        </p:nvSpPr>
        <p:spPr>
          <a:xfrm>
            <a:off x="8353775" y="3244350"/>
            <a:ext cx="293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rgbClr val="C00000"/>
                </a:solidFill>
              </a:rPr>
              <a:t>조건값이</a:t>
            </a:r>
            <a:r>
              <a:rPr lang="ko-KR" sz="1800" dirty="0">
                <a:solidFill>
                  <a:srgbClr val="C00000"/>
                </a:solidFill>
              </a:rPr>
              <a:t> 없으면 전부삭제</a:t>
            </a:r>
            <a:endParaRPr sz="1800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19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96490" y="2919518"/>
            <a:ext cx="1748231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600" dirty="0" smtClean="0">
                <a:solidFill>
                  <a:srgbClr val="FFC000"/>
                </a:solidFill>
                <a:latin typeface="210 나무굴림 B"/>
                <a:ea typeface="08서울남산체 B" panose="02020603020101020101" pitchFamily="18" charset="-127"/>
              </a:rPr>
              <a:t>End</a:t>
            </a:r>
            <a:endParaRPr lang="ko-KR" altLang="en-US" sz="3200" dirty="0">
              <a:solidFill>
                <a:srgbClr val="FFC000"/>
              </a:solidFill>
              <a:latin typeface="210 나무굴림 B"/>
              <a:ea typeface="08서울남산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10881"/>
            <a:ext cx="6858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77330" y="5987145"/>
            <a:ext cx="3614671" cy="859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rgbClr val="BD7D56"/>
                </a:solidFill>
                <a:latin typeface="210 나무굴림 B"/>
                <a:ea typeface="08서울남산체 B" panose="02020603020101020101" pitchFamily="18" charset="-127"/>
              </a:rPr>
              <a:t>A</a:t>
            </a:r>
            <a:r>
              <a:rPr lang="ko-KR" altLang="en-US" sz="4400" dirty="0" smtClean="0">
                <a:solidFill>
                  <a:srgbClr val="BD7D56"/>
                </a:solidFill>
                <a:latin typeface="210 나무굴림 B"/>
                <a:ea typeface="08서울남산체 B" panose="02020603020101020101" pitchFamily="18" charset="-127"/>
              </a:rPr>
              <a:t>조</a:t>
            </a:r>
            <a:endParaRPr lang="ko-KR" altLang="en-US" sz="4400" dirty="0">
              <a:solidFill>
                <a:srgbClr val="BD7D56"/>
              </a:solidFill>
              <a:latin typeface="210 나무굴림 B"/>
              <a:ea typeface="08서울남산체 B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857067" y="1614311"/>
            <a:ext cx="2411792" cy="1151467"/>
          </a:xfrm>
          <a:prstGeom prst="wedgeRoundRectCallout">
            <a:avLst>
              <a:gd name="adj1" fmla="val -20833"/>
              <a:gd name="adj2" fmla="val 77206"/>
              <a:gd name="adj3" fmla="val 16667"/>
            </a:avLst>
          </a:prstGeom>
          <a:solidFill>
            <a:srgbClr val="FFC000"/>
          </a:solidFill>
          <a:ln>
            <a:solidFill>
              <a:srgbClr val="BD7D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210 나무굴림 B"/>
                <a:ea typeface="08서울남산체 B" panose="02020603020101020101" pitchFamily="18" charset="-127"/>
              </a:rPr>
              <a:t>또 </a:t>
            </a:r>
            <a:r>
              <a:rPr lang="ko-KR" altLang="en-US" sz="3200" dirty="0" err="1" smtClean="0">
                <a:solidFill>
                  <a:schemeClr val="tx1"/>
                </a:solidFill>
                <a:latin typeface="210 나무굴림 B"/>
                <a:ea typeface="08서울남산체 B" panose="02020603020101020101" pitchFamily="18" charset="-127"/>
              </a:rPr>
              <a:t>만나개</a:t>
            </a:r>
            <a:r>
              <a:rPr lang="en-US" altLang="ko-KR" sz="3200" dirty="0" smtClean="0">
                <a:solidFill>
                  <a:schemeClr val="tx1"/>
                </a:solidFill>
                <a:latin typeface="210 나무굴림 B"/>
                <a:ea typeface="08서울남산체 B" panose="02020603020101020101" pitchFamily="18" charset="-127"/>
              </a:rPr>
              <a:t>!</a:t>
            </a:r>
            <a:endParaRPr lang="ko-KR" altLang="en-US" sz="3200" dirty="0">
              <a:solidFill>
                <a:schemeClr val="tx1"/>
              </a:solidFill>
              <a:latin typeface="210 나무굴림 B"/>
              <a:ea typeface="08서울남산체 B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12" name="직사각형 11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EEC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EEC9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470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561" y="1642563"/>
            <a:ext cx="1108467" cy="1852960"/>
          </a:xfrm>
          <a:prstGeom prst="rect">
            <a:avLst/>
          </a:prstGeom>
          <a:ln>
            <a:solidFill>
              <a:srgbClr val="FEDD6A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54" y="1658098"/>
            <a:ext cx="1113982" cy="1858474"/>
          </a:xfrm>
          <a:prstGeom prst="rect">
            <a:avLst/>
          </a:prstGeom>
          <a:ln>
            <a:solidFill>
              <a:srgbClr val="FEDD6A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94" y="1647359"/>
            <a:ext cx="2646239" cy="4388726"/>
          </a:xfrm>
          <a:prstGeom prst="rect">
            <a:avLst/>
          </a:prstGeom>
          <a:ln>
            <a:solidFill>
              <a:srgbClr val="FEDD6A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99" y="4100309"/>
            <a:ext cx="1158008" cy="1935775"/>
          </a:xfrm>
          <a:prstGeom prst="rect">
            <a:avLst/>
          </a:prstGeom>
          <a:ln>
            <a:solidFill>
              <a:srgbClr val="FEDD6A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02" y="1642563"/>
            <a:ext cx="1108467" cy="1850202"/>
          </a:xfrm>
          <a:prstGeom prst="rect">
            <a:avLst/>
          </a:prstGeom>
          <a:ln>
            <a:solidFill>
              <a:srgbClr val="FEDD6A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439" y="1642563"/>
            <a:ext cx="1108467" cy="1850202"/>
          </a:xfrm>
          <a:prstGeom prst="rect">
            <a:avLst/>
          </a:prstGeom>
          <a:ln>
            <a:solidFill>
              <a:srgbClr val="FEDD6A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02" y="4187113"/>
            <a:ext cx="1105710" cy="1850203"/>
          </a:xfrm>
          <a:prstGeom prst="rect">
            <a:avLst/>
          </a:prstGeom>
          <a:ln>
            <a:solidFill>
              <a:srgbClr val="FEDD6A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38792" y="0"/>
            <a:ext cx="9095017" cy="90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3. Activities 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구성</a:t>
            </a:r>
            <a:endParaRPr lang="ko-KR" altLang="en-US" sz="4400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271154" y="3538344"/>
            <a:ext cx="1113982" cy="36209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시작</a:t>
            </a:r>
            <a:endParaRPr lang="ko-KR" altLang="en-US" sz="1600" dirty="0">
              <a:solidFill>
                <a:schemeClr val="tx1"/>
              </a:solidFill>
              <a:latin typeface="210 나무굴림 B" panose="02020603020101020101" pitchFamily="18" charset="-127"/>
              <a:ea typeface="210 나무굴림 B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056706" y="6068517"/>
            <a:ext cx="2657127" cy="376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냉장고 </a:t>
            </a:r>
            <a:r>
              <a:rPr lang="en-US" altLang="ko-KR" sz="16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홈</a:t>
            </a:r>
            <a:r>
              <a:rPr lang="en-US" altLang="ko-KR" sz="16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210 나무굴림 B" panose="02020603020101020101" pitchFamily="18" charset="-127"/>
              <a:ea typeface="210 나무굴림 B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67299" y="6068742"/>
            <a:ext cx="1158008" cy="376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재료 추가</a:t>
            </a:r>
            <a:endParaRPr lang="ko-KR" altLang="en-US" sz="1600" dirty="0">
              <a:solidFill>
                <a:schemeClr val="tx1"/>
              </a:solidFill>
              <a:latin typeface="210 나무굴림 B" panose="02020603020101020101" pitchFamily="18" charset="-127"/>
              <a:ea typeface="210 나무굴림 B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67002" y="3541320"/>
            <a:ext cx="1108467" cy="3602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메뉴 추천</a:t>
            </a:r>
            <a:endParaRPr lang="ko-KR" altLang="en-US" sz="1600" dirty="0">
              <a:solidFill>
                <a:schemeClr val="tx1"/>
              </a:solidFill>
              <a:latin typeface="210 나무굴림 B" panose="02020603020101020101" pitchFamily="18" charset="-127"/>
              <a:ea typeface="210 나무굴림 B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318439" y="3541320"/>
            <a:ext cx="1108467" cy="3602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레시피</a:t>
            </a:r>
            <a:endParaRPr lang="ko-KR" altLang="en-US" sz="1600" dirty="0">
              <a:solidFill>
                <a:schemeClr val="tx1"/>
              </a:solidFill>
              <a:latin typeface="210 나무굴림 B" panose="02020603020101020101" pitchFamily="18" charset="-127"/>
              <a:ea typeface="210 나무굴림 B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202534" y="3547377"/>
            <a:ext cx="1108467" cy="3602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즐겨찾기</a:t>
            </a:r>
            <a:endParaRPr lang="ko-KR" altLang="en-US" sz="1600" dirty="0">
              <a:solidFill>
                <a:schemeClr val="tx1"/>
              </a:solidFill>
              <a:latin typeface="210 나무굴림 B" panose="02020603020101020101" pitchFamily="18" charset="-127"/>
              <a:ea typeface="210 나무굴림 B" panose="0202060302010102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459028" y="6085872"/>
            <a:ext cx="1108467" cy="3602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메모장</a:t>
            </a:r>
            <a:endParaRPr lang="ko-KR" altLang="en-US" sz="1600" dirty="0">
              <a:solidFill>
                <a:schemeClr val="tx1"/>
              </a:solidFill>
              <a:latin typeface="210 나무굴림 B" panose="02020603020101020101" pitchFamily="18" charset="-127"/>
              <a:ea typeface="210 나무굴림 B" panose="02020603020101020101" pitchFamily="18" charset="-127"/>
            </a:endParaRPr>
          </a:p>
        </p:txBody>
      </p:sp>
      <p:cxnSp>
        <p:nvCxnSpPr>
          <p:cNvPr id="23" name="꺾인 연결선 22"/>
          <p:cNvCxnSpPr>
            <a:endCxn id="6" idx="1"/>
          </p:cNvCxnSpPr>
          <p:nvPr/>
        </p:nvCxnSpPr>
        <p:spPr>
          <a:xfrm>
            <a:off x="2153358" y="3097336"/>
            <a:ext cx="914236" cy="744386"/>
          </a:xfrm>
          <a:prstGeom prst="bentConnector3">
            <a:avLst>
              <a:gd name="adj1" fmla="val 64288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10800000">
            <a:off x="2425307" y="4561159"/>
            <a:ext cx="682458" cy="661778"/>
          </a:xfrm>
          <a:prstGeom prst="bentConnector3">
            <a:avLst>
              <a:gd name="adj1" fmla="val 54785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/>
          <p:nvPr/>
        </p:nvCxnSpPr>
        <p:spPr>
          <a:xfrm flipV="1">
            <a:off x="2405223" y="5463422"/>
            <a:ext cx="662371" cy="278563"/>
          </a:xfrm>
          <a:prstGeom prst="bentConnector3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1" r="22006"/>
          <a:stretch/>
        </p:blipFill>
        <p:spPr>
          <a:xfrm>
            <a:off x="6499385" y="2169931"/>
            <a:ext cx="1048407" cy="1112163"/>
          </a:xfrm>
          <a:prstGeom prst="rect">
            <a:avLst/>
          </a:prstGeom>
        </p:spPr>
      </p:pic>
      <p:cxnSp>
        <p:nvCxnSpPr>
          <p:cNvPr id="89" name="꺾인 연결선 88"/>
          <p:cNvCxnSpPr>
            <a:stCxn id="58" idx="3"/>
          </p:cNvCxnSpPr>
          <p:nvPr/>
        </p:nvCxnSpPr>
        <p:spPr>
          <a:xfrm flipV="1">
            <a:off x="7547792" y="2726012"/>
            <a:ext cx="775628" cy="1"/>
          </a:xfrm>
          <a:prstGeom prst="bentConnector3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91"/>
          <p:cNvCxnSpPr>
            <a:endCxn id="4" idx="1"/>
          </p:cNvCxnSpPr>
          <p:nvPr/>
        </p:nvCxnSpPr>
        <p:spPr>
          <a:xfrm>
            <a:off x="9426906" y="2088447"/>
            <a:ext cx="767655" cy="480596"/>
          </a:xfrm>
          <a:prstGeom prst="bentConnector3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/>
          <p:nvPr/>
        </p:nvCxnSpPr>
        <p:spPr>
          <a:xfrm flipV="1">
            <a:off x="4717456" y="5146388"/>
            <a:ext cx="1749546" cy="798754"/>
          </a:xfrm>
          <a:prstGeom prst="bentConnector3">
            <a:avLst>
              <a:gd name="adj1" fmla="val 78391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123"/>
          <p:cNvCxnSpPr>
            <a:endCxn id="58" idx="1"/>
          </p:cNvCxnSpPr>
          <p:nvPr/>
        </p:nvCxnSpPr>
        <p:spPr>
          <a:xfrm rot="5400000" flipH="1" flipV="1">
            <a:off x="4699181" y="3422733"/>
            <a:ext cx="2496924" cy="1103484"/>
          </a:xfrm>
          <a:prstGeom prst="bentConnector2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38" name="직사각형 37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EEC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EEC9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cxnSp>
        <p:nvCxnSpPr>
          <p:cNvPr id="34" name="직선 연결선 33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 descr="C:\Users\elind\AppData\Local\Microsoft\Windows\INetCache\IE\GVPKKJ2F\scallion-2316378_640[1]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359105" y="3072743"/>
            <a:ext cx="337132" cy="430668"/>
          </a:xfrm>
          <a:prstGeom prst="rect">
            <a:avLst/>
          </a:prstGeom>
          <a:noFill/>
        </p:spPr>
      </p:pic>
      <p:pic>
        <p:nvPicPr>
          <p:cNvPr id="31" name="Picture 5" descr="C:\Users\elind\AppData\Local\Microsoft\Windows\INetCache\IE\GVPKKJ2F\potato-159443_960_720[1]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896351" y="3129566"/>
            <a:ext cx="346303" cy="292994"/>
          </a:xfrm>
          <a:prstGeom prst="rect">
            <a:avLst/>
          </a:prstGeom>
          <a:noFill/>
        </p:spPr>
      </p:pic>
      <p:pic>
        <p:nvPicPr>
          <p:cNvPr id="33" name="그림 32" descr="파스타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10800000" flipV="1">
            <a:off x="8379451" y="2203628"/>
            <a:ext cx="996370" cy="3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3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3599" y="0"/>
            <a:ext cx="9095017" cy="905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4. 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물리 테이블 설계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(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총 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10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개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)</a:t>
            </a:r>
            <a:endParaRPr lang="ko-KR" altLang="en-US" sz="4400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12" name="직사각형 11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C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7" name="그림 6" descr="KakaoTalk_20181120_1034558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43" y="1134205"/>
            <a:ext cx="7237482" cy="548709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61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7842" y="21772"/>
            <a:ext cx="9095017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5. </a:t>
            </a:r>
            <a:r>
              <a:rPr lang="ko-KR" altLang="en-US" sz="40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프로젝트 일정</a:t>
            </a:r>
            <a:endParaRPr lang="ko-KR" altLang="en-US" sz="4000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204810" y="472586"/>
            <a:ext cx="6229043" cy="392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( 2018.11.08 ~ 2018.12.08 ) </a:t>
            </a:r>
            <a:endParaRPr lang="ko-KR" altLang="en-US" sz="2000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82" name="직사각형 81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EEC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EEC9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77" name="그림 76" descr="KakaoTalk_20181120_1545345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209675"/>
            <a:ext cx="11791950" cy="5486400"/>
          </a:xfrm>
          <a:prstGeom prst="rect">
            <a:avLst/>
          </a:prstGeom>
        </p:spPr>
      </p:pic>
      <p:cxnSp>
        <p:nvCxnSpPr>
          <p:cNvPr id="78" name="직선 연결선 77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8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9095017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6. 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개발 환경</a:t>
            </a:r>
            <a:endParaRPr lang="ko-KR" altLang="en-US" sz="4400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2" y="1411684"/>
            <a:ext cx="685801" cy="68580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856014" y="1411684"/>
            <a:ext cx="2324103" cy="6789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Android Studio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411438" y="1390723"/>
            <a:ext cx="4865914" cy="6789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3.2.1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9" y="2351260"/>
            <a:ext cx="642257" cy="64225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856014" y="2372185"/>
            <a:ext cx="2324103" cy="6789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SQLite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411438" y="2351224"/>
            <a:ext cx="4865914" cy="6789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미정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61"/>
          <a:stretch/>
        </p:blipFill>
        <p:spPr>
          <a:xfrm>
            <a:off x="683082" y="3334380"/>
            <a:ext cx="808265" cy="691949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1856014" y="3332686"/>
            <a:ext cx="2324103" cy="6789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GitHub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411438" y="3311725"/>
            <a:ext cx="4865914" cy="6789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2.15.2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856014" y="4293187"/>
            <a:ext cx="2324103" cy="6789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solidFill>
                  <a:schemeClr val="tx1"/>
                </a:solidFill>
              </a:rPr>
              <a:t>MariaDB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411438" y="4272226"/>
            <a:ext cx="4865914" cy="6789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10.2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0" y="4403628"/>
            <a:ext cx="817855" cy="57249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82" y="5232725"/>
            <a:ext cx="677663" cy="677663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1856014" y="5253686"/>
            <a:ext cx="2324103" cy="6789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Java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411438" y="5232725"/>
            <a:ext cx="4865914" cy="6789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1.8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508673" y="1380850"/>
            <a:ext cx="1910442" cy="4530874"/>
          </a:xfrm>
          <a:prstGeom prst="roundRect">
            <a:avLst>
              <a:gd name="adj" fmla="val 677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Windows</a:t>
            </a: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64-bit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39" name="직사각형 38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EEC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EEC9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9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9095017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시연동영상</a:t>
            </a:r>
            <a:endParaRPr lang="ko-KR" altLang="en-US" sz="4400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grpSp>
        <p:nvGrpSpPr>
          <p:cNvPr id="4" name="그룹 37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39" name="직사각형 38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EEC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EEC9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ppsibapla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7535" y="564696"/>
            <a:ext cx="3226005" cy="604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3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9811658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-manifest 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및 </a:t>
            </a:r>
            <a:r>
              <a:rPr lang="en-US" altLang="ko-KR" sz="4400" dirty="0" err="1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gradle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 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설정</a:t>
            </a:r>
            <a:endParaRPr lang="ko-KR" altLang="en-US" sz="4400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grpSp>
        <p:nvGrpSpPr>
          <p:cNvPr id="2" name="그룹 37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39" name="직사각형 38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EEC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EEC9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837435" y="1625713"/>
            <a:ext cx="7886085" cy="838087"/>
            <a:chOff x="837435" y="1625713"/>
            <a:chExt cx="7886085" cy="83808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435" y="2073275"/>
              <a:ext cx="7886085" cy="390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436" y="1625713"/>
              <a:ext cx="2327960" cy="4655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3710046" y="2998788"/>
            <a:ext cx="7781925" cy="2779944"/>
            <a:chOff x="3710047" y="3328988"/>
            <a:chExt cx="7781925" cy="2779944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0047" y="3680057"/>
              <a:ext cx="7781925" cy="2428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0047" y="3328988"/>
              <a:ext cx="2975728" cy="3510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2623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12237358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-Backend  </a:t>
            </a:r>
            <a:r>
              <a:rPr lang="en-US" altLang="ko-KR" sz="2000" dirty="0" err="1" smtClean="0">
                <a:solidFill>
                  <a:schemeClr val="bg1"/>
                </a:solidFill>
                <a:latin typeface="+mj-lt"/>
                <a:ea typeface="08서울남산체 B"/>
              </a:rPr>
              <a:t>sibaapp-api</a:t>
            </a:r>
            <a:r>
              <a:rPr lang="en-US" altLang="ko-KR" sz="2000" dirty="0" smtClean="0">
                <a:solidFill>
                  <a:schemeClr val="bg1"/>
                </a:solidFill>
                <a:latin typeface="+mj-lt"/>
                <a:ea typeface="08서울남산체 B"/>
              </a:rPr>
              <a:t> - FoodService.java / FoodMapper.java</a:t>
            </a:r>
            <a:endParaRPr lang="ko-KR" altLang="en-US" sz="2000" dirty="0">
              <a:solidFill>
                <a:schemeClr val="bg1"/>
              </a:solidFill>
              <a:latin typeface="+mj-lt"/>
              <a:ea typeface="08서울남산체 B"/>
            </a:endParaRPr>
          </a:p>
        </p:txBody>
      </p:sp>
      <p:grpSp>
        <p:nvGrpSpPr>
          <p:cNvPr id="2" name="그룹 37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39" name="직사각형 38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EEC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EEC9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438900" y="5738814"/>
            <a:ext cx="3898900" cy="481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827571" y="1663242"/>
            <a:ext cx="2116029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6705600" y="3231692"/>
            <a:ext cx="146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8166100" y="3231692"/>
            <a:ext cx="0" cy="23087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2" y="1107621"/>
            <a:ext cx="661987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277591" y="3037335"/>
            <a:ext cx="5500126" cy="388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635" y="3462563"/>
            <a:ext cx="6391275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1196517"/>
            <a:ext cx="4381500" cy="7524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122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2223</TotalTime>
  <Words>389</Words>
  <Application>Microsoft Office PowerPoint</Application>
  <PresentationFormat>사용자 지정</PresentationFormat>
  <Paragraphs>126</Paragraphs>
  <Slides>24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굴림</vt:lpstr>
      <vt:lpstr>Arial</vt:lpstr>
      <vt:lpstr>08서울남산체 B</vt:lpstr>
      <vt:lpstr>210 나무굴림 B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youngseung</dc:creator>
  <cp:lastModifiedBy>Windows 사용자</cp:lastModifiedBy>
  <cp:revision>695</cp:revision>
  <dcterms:created xsi:type="dcterms:W3CDTF">2018-11-19T01:06:52Z</dcterms:created>
  <dcterms:modified xsi:type="dcterms:W3CDTF">2018-12-11T06:57:44Z</dcterms:modified>
</cp:coreProperties>
</file>